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7" r:id="rId4"/>
    <p:sldId id="260" r:id="rId5"/>
    <p:sldId id="261" r:id="rId6"/>
    <p:sldId id="267" r:id="rId7"/>
    <p:sldId id="262" r:id="rId8"/>
    <p:sldId id="269" r:id="rId9"/>
    <p:sldId id="265" r:id="rId10"/>
    <p:sldId id="266" r:id="rId11"/>
    <p:sldId id="277" r:id="rId12"/>
    <p:sldId id="263" r:id="rId13"/>
    <p:sldId id="278" r:id="rId14"/>
    <p:sldId id="279" r:id="rId15"/>
    <p:sldId id="271" r:id="rId16"/>
    <p:sldId id="280" r:id="rId17"/>
    <p:sldId id="281" r:id="rId18"/>
    <p:sldId id="282" r:id="rId19"/>
    <p:sldId id="283" r:id="rId20"/>
    <p:sldId id="284" r:id="rId21"/>
    <p:sldId id="270" r:id="rId22"/>
    <p:sldId id="272" r:id="rId23"/>
    <p:sldId id="268" r:id="rId24"/>
    <p:sldId id="273" r:id="rId25"/>
    <p:sldId id="276" r:id="rId26"/>
    <p:sldId id="264" r:id="rId27"/>
    <p:sldId id="259" r:id="rId28"/>
  </p:sldIdLst>
  <p:sldSz cx="12192000" cy="6858000"/>
  <p:notesSz cx="6858000" cy="9144000"/>
  <p:defaultTextStyle>
    <a:defPPr>
      <a:defRPr lang="pt-A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F9178-646C-4AC5-A13E-E6D7674764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37B1C0-7108-469E-8139-33BCC34D6F6B}">
      <dgm:prSet/>
      <dgm:spPr/>
      <dgm:t>
        <a:bodyPr/>
        <a:lstStyle/>
        <a:p>
          <a:r>
            <a:rPr lang="en-US" b="0" i="0" dirty="0"/>
            <a:t>Adilson Futa, CEO NovaDev</a:t>
          </a:r>
          <a:endParaRPr lang="en-US" dirty="0"/>
        </a:p>
      </dgm:t>
    </dgm:pt>
    <dgm:pt modelId="{FEFA95B1-17B2-49CE-8CF2-EF9624AE3184}" type="parTrans" cxnId="{31F40A6F-21E7-4C6B-834A-1931CDD26B93}">
      <dgm:prSet/>
      <dgm:spPr/>
      <dgm:t>
        <a:bodyPr/>
        <a:lstStyle/>
        <a:p>
          <a:endParaRPr lang="en-US"/>
        </a:p>
      </dgm:t>
    </dgm:pt>
    <dgm:pt modelId="{2B74AF13-C401-4C53-9432-9DC71A5DBF82}" type="sibTrans" cxnId="{31F40A6F-21E7-4C6B-834A-1931CDD26B93}">
      <dgm:prSet/>
      <dgm:spPr/>
      <dgm:t>
        <a:bodyPr/>
        <a:lstStyle/>
        <a:p>
          <a:endParaRPr lang="en-US"/>
        </a:p>
      </dgm:t>
    </dgm:pt>
    <dgm:pt modelId="{FA729135-8472-4BE8-A5B6-A8A150EF2C04}">
      <dgm:prSet/>
      <dgm:spPr/>
      <dgm:t>
        <a:bodyPr/>
        <a:lstStyle/>
        <a:p>
          <a:r>
            <a:rPr lang="en-US" dirty="0"/>
            <a:t>Engenheiro de Software </a:t>
          </a:r>
        </a:p>
      </dgm:t>
    </dgm:pt>
    <dgm:pt modelId="{2BBADC12-B4C2-43C7-BCFC-137C4CC62DD9}" type="parTrans" cxnId="{B5CDBA31-B70B-4737-AE2A-7489237C02AD}">
      <dgm:prSet/>
      <dgm:spPr/>
      <dgm:t>
        <a:bodyPr/>
        <a:lstStyle/>
        <a:p>
          <a:endParaRPr lang="en-US"/>
        </a:p>
      </dgm:t>
    </dgm:pt>
    <dgm:pt modelId="{28D97A41-DF2C-4E4A-954F-1A99D89F87D9}" type="sibTrans" cxnId="{B5CDBA31-B70B-4737-AE2A-7489237C02AD}">
      <dgm:prSet/>
      <dgm:spPr/>
      <dgm:t>
        <a:bodyPr/>
        <a:lstStyle/>
        <a:p>
          <a:endParaRPr lang="en-US"/>
        </a:p>
      </dgm:t>
    </dgm:pt>
    <dgm:pt modelId="{610AB4BF-7C69-40C3-88C8-56AD948772A3}">
      <dgm:prSet/>
      <dgm:spPr/>
      <dgm:t>
        <a:bodyPr/>
        <a:lstStyle/>
        <a:p>
          <a:r>
            <a:rPr lang="en-US" dirty="0"/>
            <a:t>Docente Universitario.</a:t>
          </a:r>
        </a:p>
      </dgm:t>
    </dgm:pt>
    <dgm:pt modelId="{7E4DC2F7-EAF2-498E-9C26-14C5E36F0F2F}" type="parTrans" cxnId="{E9524641-FA56-419E-9ABB-4DF98403ADC1}">
      <dgm:prSet/>
      <dgm:spPr/>
      <dgm:t>
        <a:bodyPr/>
        <a:lstStyle/>
        <a:p>
          <a:endParaRPr lang="en-US"/>
        </a:p>
      </dgm:t>
    </dgm:pt>
    <dgm:pt modelId="{AE40C1FD-8F9A-4270-8DB3-FE841FEF8ED8}" type="sibTrans" cxnId="{E9524641-FA56-419E-9ABB-4DF98403ADC1}">
      <dgm:prSet/>
      <dgm:spPr/>
      <dgm:t>
        <a:bodyPr/>
        <a:lstStyle/>
        <a:p>
          <a:endParaRPr lang="en-US"/>
        </a:p>
      </dgm:t>
    </dgm:pt>
    <dgm:pt modelId="{5953CAB2-1198-4BAE-9C1E-48405502CA7F}">
      <dgm:prSet/>
      <dgm:spPr/>
      <dgm:t>
        <a:bodyPr/>
        <a:lstStyle/>
        <a:p>
          <a:r>
            <a:rPr lang="pt-PT" b="0" i="0" dirty="0"/>
            <a:t>Google </a:t>
          </a:r>
          <a:r>
            <a:rPr lang="pt-PT" b="0" i="0" dirty="0" err="1"/>
            <a:t>Developers</a:t>
          </a:r>
          <a:r>
            <a:rPr lang="pt-PT" b="0" i="0" dirty="0"/>
            <a:t> </a:t>
          </a:r>
          <a:r>
            <a:rPr lang="pt-PT" b="0" i="0" dirty="0" err="1"/>
            <a:t>Certificate</a:t>
          </a:r>
          <a:r>
            <a:rPr lang="pt-PT" b="0" i="0" dirty="0"/>
            <a:t> - </a:t>
          </a:r>
          <a:r>
            <a:rPr lang="pt-AO" b="0" i="0" dirty="0"/>
            <a:t>Mobile Web Development</a:t>
          </a:r>
          <a:endParaRPr lang="en-US" b="0" dirty="0"/>
        </a:p>
      </dgm:t>
    </dgm:pt>
    <dgm:pt modelId="{C3A89DA8-0F2E-4C24-B0A4-8C88821CD6EF}" type="parTrans" cxnId="{B3B904E9-3CD6-4C82-9F1B-A3478291BC98}">
      <dgm:prSet/>
      <dgm:spPr/>
      <dgm:t>
        <a:bodyPr/>
        <a:lstStyle/>
        <a:p>
          <a:endParaRPr lang="pt-AO"/>
        </a:p>
      </dgm:t>
    </dgm:pt>
    <dgm:pt modelId="{E0E7FC89-728B-4EAE-856F-ACA6F5277A84}" type="sibTrans" cxnId="{B3B904E9-3CD6-4C82-9F1B-A3478291BC98}">
      <dgm:prSet/>
      <dgm:spPr/>
      <dgm:t>
        <a:bodyPr/>
        <a:lstStyle/>
        <a:p>
          <a:endParaRPr lang="pt-AO"/>
        </a:p>
      </dgm:t>
    </dgm:pt>
    <dgm:pt modelId="{A9A56F34-8E1D-445A-843E-AF52B44DA8BB}" type="pres">
      <dgm:prSet presAssocID="{C97F9178-646C-4AC5-A13E-E6D7674764C9}" presName="linear" presStyleCnt="0">
        <dgm:presLayoutVars>
          <dgm:animLvl val="lvl"/>
          <dgm:resizeHandles val="exact"/>
        </dgm:presLayoutVars>
      </dgm:prSet>
      <dgm:spPr/>
    </dgm:pt>
    <dgm:pt modelId="{CD91E49B-D617-4710-9B87-6FDFA6EA8FC2}" type="pres">
      <dgm:prSet presAssocID="{CC37B1C0-7108-469E-8139-33BCC34D6F6B}" presName="parentText" presStyleLbl="node1" presStyleIdx="0" presStyleCnt="4" custLinFactY="-3843" custLinFactNeighborY="-100000">
        <dgm:presLayoutVars>
          <dgm:chMax val="0"/>
          <dgm:bulletEnabled val="1"/>
        </dgm:presLayoutVars>
      </dgm:prSet>
      <dgm:spPr/>
    </dgm:pt>
    <dgm:pt modelId="{F6252B5C-3B90-4B64-A0F6-E55109BB1BBB}" type="pres">
      <dgm:prSet presAssocID="{2B74AF13-C401-4C53-9432-9DC71A5DBF82}" presName="spacer" presStyleCnt="0"/>
      <dgm:spPr/>
    </dgm:pt>
    <dgm:pt modelId="{A3E98DF5-E388-46B4-9A03-F01E7792CD77}" type="pres">
      <dgm:prSet presAssocID="{FA729135-8472-4BE8-A5B6-A8A150EF2C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712C14-5BEC-47CE-B80A-0D797376E8D8}" type="pres">
      <dgm:prSet presAssocID="{28D97A41-DF2C-4E4A-954F-1A99D89F87D9}" presName="spacer" presStyleCnt="0"/>
      <dgm:spPr/>
    </dgm:pt>
    <dgm:pt modelId="{69D83131-C038-406E-ACDE-2AFFB366AB11}" type="pres">
      <dgm:prSet presAssocID="{610AB4BF-7C69-40C3-88C8-56AD948772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79BD355-FAC5-44B4-B60E-199BA19B2731}" type="pres">
      <dgm:prSet presAssocID="{AE40C1FD-8F9A-4270-8DB3-FE841FEF8ED8}" presName="spacer" presStyleCnt="0"/>
      <dgm:spPr/>
    </dgm:pt>
    <dgm:pt modelId="{B6C873EF-1701-4843-84CF-98BBF26773C1}" type="pres">
      <dgm:prSet presAssocID="{5953CAB2-1198-4BAE-9C1E-48405502CA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CDBA31-B70B-4737-AE2A-7489237C02AD}" srcId="{C97F9178-646C-4AC5-A13E-E6D7674764C9}" destId="{FA729135-8472-4BE8-A5B6-A8A150EF2C04}" srcOrd="1" destOrd="0" parTransId="{2BBADC12-B4C2-43C7-BCFC-137C4CC62DD9}" sibTransId="{28D97A41-DF2C-4E4A-954F-1A99D89F87D9}"/>
    <dgm:cxn modelId="{F2A5AF5C-0D46-4C60-803B-925B06D853FE}" type="presOf" srcId="{5953CAB2-1198-4BAE-9C1E-48405502CA7F}" destId="{B6C873EF-1701-4843-84CF-98BBF26773C1}" srcOrd="0" destOrd="0" presId="urn:microsoft.com/office/officeart/2005/8/layout/vList2"/>
    <dgm:cxn modelId="{E9524641-FA56-419E-9ABB-4DF98403ADC1}" srcId="{C97F9178-646C-4AC5-A13E-E6D7674764C9}" destId="{610AB4BF-7C69-40C3-88C8-56AD948772A3}" srcOrd="2" destOrd="0" parTransId="{7E4DC2F7-EAF2-498E-9C26-14C5E36F0F2F}" sibTransId="{AE40C1FD-8F9A-4270-8DB3-FE841FEF8ED8}"/>
    <dgm:cxn modelId="{31F40A6F-21E7-4C6B-834A-1931CDD26B93}" srcId="{C97F9178-646C-4AC5-A13E-E6D7674764C9}" destId="{CC37B1C0-7108-469E-8139-33BCC34D6F6B}" srcOrd="0" destOrd="0" parTransId="{FEFA95B1-17B2-49CE-8CF2-EF9624AE3184}" sibTransId="{2B74AF13-C401-4C53-9432-9DC71A5DBF82}"/>
    <dgm:cxn modelId="{DB613A9A-99EB-4832-BE92-85676636A2D4}" type="presOf" srcId="{FA729135-8472-4BE8-A5B6-A8A150EF2C04}" destId="{A3E98DF5-E388-46B4-9A03-F01E7792CD77}" srcOrd="0" destOrd="0" presId="urn:microsoft.com/office/officeart/2005/8/layout/vList2"/>
    <dgm:cxn modelId="{A611B1CA-E514-4409-AFE0-062F2BEF10C6}" type="presOf" srcId="{C97F9178-646C-4AC5-A13E-E6D7674764C9}" destId="{A9A56F34-8E1D-445A-843E-AF52B44DA8BB}" srcOrd="0" destOrd="0" presId="urn:microsoft.com/office/officeart/2005/8/layout/vList2"/>
    <dgm:cxn modelId="{B3B904E9-3CD6-4C82-9F1B-A3478291BC98}" srcId="{C97F9178-646C-4AC5-A13E-E6D7674764C9}" destId="{5953CAB2-1198-4BAE-9C1E-48405502CA7F}" srcOrd="3" destOrd="0" parTransId="{C3A89DA8-0F2E-4C24-B0A4-8C88821CD6EF}" sibTransId="{E0E7FC89-728B-4EAE-856F-ACA6F5277A84}"/>
    <dgm:cxn modelId="{948E0FEF-4BFC-44BD-842D-21AE45985836}" type="presOf" srcId="{610AB4BF-7C69-40C3-88C8-56AD948772A3}" destId="{69D83131-C038-406E-ACDE-2AFFB366AB11}" srcOrd="0" destOrd="0" presId="urn:microsoft.com/office/officeart/2005/8/layout/vList2"/>
    <dgm:cxn modelId="{61574BF6-21CA-49A0-8F07-5A3765685458}" type="presOf" srcId="{CC37B1C0-7108-469E-8139-33BCC34D6F6B}" destId="{CD91E49B-D617-4710-9B87-6FDFA6EA8FC2}" srcOrd="0" destOrd="0" presId="urn:microsoft.com/office/officeart/2005/8/layout/vList2"/>
    <dgm:cxn modelId="{73854B7B-E0CE-41F8-BE13-060608DD2F3C}" type="presParOf" srcId="{A9A56F34-8E1D-445A-843E-AF52B44DA8BB}" destId="{CD91E49B-D617-4710-9B87-6FDFA6EA8FC2}" srcOrd="0" destOrd="0" presId="urn:microsoft.com/office/officeart/2005/8/layout/vList2"/>
    <dgm:cxn modelId="{B8201BF6-E433-4684-9360-EAE6DE2A28A4}" type="presParOf" srcId="{A9A56F34-8E1D-445A-843E-AF52B44DA8BB}" destId="{F6252B5C-3B90-4B64-A0F6-E55109BB1BBB}" srcOrd="1" destOrd="0" presId="urn:microsoft.com/office/officeart/2005/8/layout/vList2"/>
    <dgm:cxn modelId="{FDE27ACF-375C-4E05-AF9A-06D80A7798A8}" type="presParOf" srcId="{A9A56F34-8E1D-445A-843E-AF52B44DA8BB}" destId="{A3E98DF5-E388-46B4-9A03-F01E7792CD77}" srcOrd="2" destOrd="0" presId="urn:microsoft.com/office/officeart/2005/8/layout/vList2"/>
    <dgm:cxn modelId="{2BC29527-B589-4A3E-904E-3A15A9C656D9}" type="presParOf" srcId="{A9A56F34-8E1D-445A-843E-AF52B44DA8BB}" destId="{C0712C14-5BEC-47CE-B80A-0D797376E8D8}" srcOrd="3" destOrd="0" presId="urn:microsoft.com/office/officeart/2005/8/layout/vList2"/>
    <dgm:cxn modelId="{22602D4F-8C17-4C2B-9136-55CDA8533358}" type="presParOf" srcId="{A9A56F34-8E1D-445A-843E-AF52B44DA8BB}" destId="{69D83131-C038-406E-ACDE-2AFFB366AB11}" srcOrd="4" destOrd="0" presId="urn:microsoft.com/office/officeart/2005/8/layout/vList2"/>
    <dgm:cxn modelId="{67D16824-EA85-4784-A4E8-F34D8E3726EB}" type="presParOf" srcId="{A9A56F34-8E1D-445A-843E-AF52B44DA8BB}" destId="{379BD355-FAC5-44B4-B60E-199BA19B2731}" srcOrd="5" destOrd="0" presId="urn:microsoft.com/office/officeart/2005/8/layout/vList2"/>
    <dgm:cxn modelId="{2646C401-8591-4C71-A667-3B9C5A9E18C9}" type="presParOf" srcId="{A9A56F34-8E1D-445A-843E-AF52B44DA8BB}" destId="{B6C873EF-1701-4843-84CF-98BBF26773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E2F805-31C3-4646-800A-61762BAB5B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1B6C35-9E87-4E5C-AD78-0AAD5A5A25E2}">
      <dgm:prSet/>
      <dgm:spPr/>
      <dgm:t>
        <a:bodyPr/>
        <a:lstStyle/>
        <a:p>
          <a:r>
            <a:rPr lang="pt-PT" b="1"/>
            <a:t>Passado ( o que foi ?)</a:t>
          </a:r>
          <a:endParaRPr lang="en-US"/>
        </a:p>
      </dgm:t>
    </dgm:pt>
    <dgm:pt modelId="{962AEDC8-296E-42FE-AE96-D991D3BA42BA}" type="parTrans" cxnId="{24F00C26-4A70-400F-8647-E3B676ABCDCD}">
      <dgm:prSet/>
      <dgm:spPr/>
      <dgm:t>
        <a:bodyPr/>
        <a:lstStyle/>
        <a:p>
          <a:endParaRPr lang="en-US"/>
        </a:p>
      </dgm:t>
    </dgm:pt>
    <dgm:pt modelId="{F6BC2E91-1B4A-4F9D-8ADA-AD4C1ABB4F27}" type="sibTrans" cxnId="{24F00C26-4A70-400F-8647-E3B676ABCDCD}">
      <dgm:prSet/>
      <dgm:spPr/>
      <dgm:t>
        <a:bodyPr/>
        <a:lstStyle/>
        <a:p>
          <a:endParaRPr lang="en-US"/>
        </a:p>
      </dgm:t>
    </dgm:pt>
    <dgm:pt modelId="{19A43616-AB21-44E8-92FF-5088332C575B}">
      <dgm:prSet/>
      <dgm:spPr/>
      <dgm:t>
        <a:bodyPr/>
        <a:lstStyle/>
        <a:p>
          <a:r>
            <a:rPr lang="pt-PT" b="1"/>
            <a:t>Presente  ( como esta sendo hoje ?)</a:t>
          </a:r>
          <a:endParaRPr lang="en-US"/>
        </a:p>
      </dgm:t>
    </dgm:pt>
    <dgm:pt modelId="{B0A548A5-B5B2-4054-B6CF-1CC427A20ACB}" type="parTrans" cxnId="{4B7AF453-5952-4B00-8091-CB11A14029FE}">
      <dgm:prSet/>
      <dgm:spPr/>
      <dgm:t>
        <a:bodyPr/>
        <a:lstStyle/>
        <a:p>
          <a:endParaRPr lang="en-US"/>
        </a:p>
      </dgm:t>
    </dgm:pt>
    <dgm:pt modelId="{1AF69B3D-6E11-4E49-BB90-47865B9E4E24}" type="sibTrans" cxnId="{4B7AF453-5952-4B00-8091-CB11A14029FE}">
      <dgm:prSet/>
      <dgm:spPr/>
      <dgm:t>
        <a:bodyPr/>
        <a:lstStyle/>
        <a:p>
          <a:endParaRPr lang="en-US"/>
        </a:p>
      </dgm:t>
    </dgm:pt>
    <dgm:pt modelId="{92F1DA55-2DF0-4116-A922-C4CEADB57A09}">
      <dgm:prSet/>
      <dgm:spPr/>
      <dgm:t>
        <a:bodyPr/>
        <a:lstStyle/>
        <a:p>
          <a:r>
            <a:rPr lang="pt-PT" b="1"/>
            <a:t>Futuro ( Como vai ser o amanhã ?)</a:t>
          </a:r>
          <a:endParaRPr lang="en-US"/>
        </a:p>
      </dgm:t>
    </dgm:pt>
    <dgm:pt modelId="{AC5C5E33-7661-41A2-B99E-4C4082929D6D}" type="parTrans" cxnId="{9D8EF738-3994-4F37-80FE-C64EB93BFA53}">
      <dgm:prSet/>
      <dgm:spPr/>
      <dgm:t>
        <a:bodyPr/>
        <a:lstStyle/>
        <a:p>
          <a:endParaRPr lang="en-US"/>
        </a:p>
      </dgm:t>
    </dgm:pt>
    <dgm:pt modelId="{33967180-705C-4F13-8890-4CA781B0786F}" type="sibTrans" cxnId="{9D8EF738-3994-4F37-80FE-C64EB93BFA53}">
      <dgm:prSet/>
      <dgm:spPr/>
      <dgm:t>
        <a:bodyPr/>
        <a:lstStyle/>
        <a:p>
          <a:endParaRPr lang="en-US"/>
        </a:p>
      </dgm:t>
    </dgm:pt>
    <dgm:pt modelId="{9498D6CE-5D4C-4EAD-B5C2-8C9FE62664C8}" type="pres">
      <dgm:prSet presAssocID="{77E2F805-31C3-4646-800A-61762BAB5BDF}" presName="root" presStyleCnt="0">
        <dgm:presLayoutVars>
          <dgm:dir/>
          <dgm:resizeHandles val="exact"/>
        </dgm:presLayoutVars>
      </dgm:prSet>
      <dgm:spPr/>
    </dgm:pt>
    <dgm:pt modelId="{24E717B2-A86F-407E-BB0B-CBE2876CCEC6}" type="pres">
      <dgm:prSet presAssocID="{CD1B6C35-9E87-4E5C-AD78-0AAD5A5A25E2}" presName="compNode" presStyleCnt="0"/>
      <dgm:spPr/>
    </dgm:pt>
    <dgm:pt modelId="{1B5753B9-0E66-4C00-82FC-924E68168F00}" type="pres">
      <dgm:prSet presAssocID="{CD1B6C35-9E87-4E5C-AD78-0AAD5A5A25E2}" presName="bgRect" presStyleLbl="bgShp" presStyleIdx="0" presStyleCnt="3"/>
      <dgm:spPr/>
    </dgm:pt>
    <dgm:pt modelId="{C4729B9B-CD32-4BE3-8C0C-1CCA2FB31985}" type="pres">
      <dgm:prSet presAssocID="{CD1B6C35-9E87-4E5C-AD78-0AAD5A5A25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o"/>
        </a:ext>
      </dgm:extLst>
    </dgm:pt>
    <dgm:pt modelId="{EDB994A4-C1CB-4725-BA98-41AE83478941}" type="pres">
      <dgm:prSet presAssocID="{CD1B6C35-9E87-4E5C-AD78-0AAD5A5A25E2}" presName="spaceRect" presStyleCnt="0"/>
      <dgm:spPr/>
    </dgm:pt>
    <dgm:pt modelId="{16E82E2F-F32A-4E0E-A6C2-D5F549AC58B0}" type="pres">
      <dgm:prSet presAssocID="{CD1B6C35-9E87-4E5C-AD78-0AAD5A5A25E2}" presName="parTx" presStyleLbl="revTx" presStyleIdx="0" presStyleCnt="3">
        <dgm:presLayoutVars>
          <dgm:chMax val="0"/>
          <dgm:chPref val="0"/>
        </dgm:presLayoutVars>
      </dgm:prSet>
      <dgm:spPr/>
    </dgm:pt>
    <dgm:pt modelId="{ECF3A8A7-D841-4832-AE4B-2E6E9B4B8E79}" type="pres">
      <dgm:prSet presAssocID="{F6BC2E91-1B4A-4F9D-8ADA-AD4C1ABB4F27}" presName="sibTrans" presStyleCnt="0"/>
      <dgm:spPr/>
    </dgm:pt>
    <dgm:pt modelId="{D8E9EFDC-CBB0-412F-8367-D919EBF95AF4}" type="pres">
      <dgm:prSet presAssocID="{19A43616-AB21-44E8-92FF-5088332C575B}" presName="compNode" presStyleCnt="0"/>
      <dgm:spPr/>
    </dgm:pt>
    <dgm:pt modelId="{A0AF7862-6A36-4DB7-AC2B-E663C890AAEE}" type="pres">
      <dgm:prSet presAssocID="{19A43616-AB21-44E8-92FF-5088332C575B}" presName="bgRect" presStyleLbl="bgShp" presStyleIdx="1" presStyleCnt="3"/>
      <dgm:spPr/>
    </dgm:pt>
    <dgm:pt modelId="{F7B447D7-EE83-479D-9C5D-C5EE9A2F7345}" type="pres">
      <dgm:prSet presAssocID="{19A43616-AB21-44E8-92FF-5088332C57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nda"/>
        </a:ext>
      </dgm:extLst>
    </dgm:pt>
    <dgm:pt modelId="{4E5A1085-07D0-48BA-AD31-42E8BEBE55D3}" type="pres">
      <dgm:prSet presAssocID="{19A43616-AB21-44E8-92FF-5088332C575B}" presName="spaceRect" presStyleCnt="0"/>
      <dgm:spPr/>
    </dgm:pt>
    <dgm:pt modelId="{0BB73DD0-01C1-425B-B749-8CED13104D51}" type="pres">
      <dgm:prSet presAssocID="{19A43616-AB21-44E8-92FF-5088332C575B}" presName="parTx" presStyleLbl="revTx" presStyleIdx="1" presStyleCnt="3">
        <dgm:presLayoutVars>
          <dgm:chMax val="0"/>
          <dgm:chPref val="0"/>
        </dgm:presLayoutVars>
      </dgm:prSet>
      <dgm:spPr/>
    </dgm:pt>
    <dgm:pt modelId="{EAED7548-7BE6-48BF-9577-F1AEF48DA898}" type="pres">
      <dgm:prSet presAssocID="{1AF69B3D-6E11-4E49-BB90-47865B9E4E24}" presName="sibTrans" presStyleCnt="0"/>
      <dgm:spPr/>
    </dgm:pt>
    <dgm:pt modelId="{80A6E959-04D0-4FF9-AC12-362DDEE9BC39}" type="pres">
      <dgm:prSet presAssocID="{92F1DA55-2DF0-4116-A922-C4CEADB57A09}" presName="compNode" presStyleCnt="0"/>
      <dgm:spPr/>
    </dgm:pt>
    <dgm:pt modelId="{FD33C621-B943-4584-A779-FC880999C5B3}" type="pres">
      <dgm:prSet presAssocID="{92F1DA55-2DF0-4116-A922-C4CEADB57A09}" presName="bgRect" presStyleLbl="bgShp" presStyleIdx="2" presStyleCnt="3"/>
      <dgm:spPr/>
    </dgm:pt>
    <dgm:pt modelId="{46CC20E3-CE86-448C-9320-C8143BF00705}" type="pres">
      <dgm:prSet presAssocID="{92F1DA55-2DF0-4116-A922-C4CEADB57A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4A928225-80EE-4D8A-BEF0-DD86B8D16630}" type="pres">
      <dgm:prSet presAssocID="{92F1DA55-2DF0-4116-A922-C4CEADB57A09}" presName="spaceRect" presStyleCnt="0"/>
      <dgm:spPr/>
    </dgm:pt>
    <dgm:pt modelId="{F2D1CB88-6D73-460F-81CD-0B6E93AEE28A}" type="pres">
      <dgm:prSet presAssocID="{92F1DA55-2DF0-4116-A922-C4CEADB57A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E98608-BB46-4EF3-AE98-03602D87C96E}" type="presOf" srcId="{CD1B6C35-9E87-4E5C-AD78-0AAD5A5A25E2}" destId="{16E82E2F-F32A-4E0E-A6C2-D5F549AC58B0}" srcOrd="0" destOrd="0" presId="urn:microsoft.com/office/officeart/2018/2/layout/IconVerticalSolidList"/>
    <dgm:cxn modelId="{24F00C26-4A70-400F-8647-E3B676ABCDCD}" srcId="{77E2F805-31C3-4646-800A-61762BAB5BDF}" destId="{CD1B6C35-9E87-4E5C-AD78-0AAD5A5A25E2}" srcOrd="0" destOrd="0" parTransId="{962AEDC8-296E-42FE-AE96-D991D3BA42BA}" sibTransId="{F6BC2E91-1B4A-4F9D-8ADA-AD4C1ABB4F27}"/>
    <dgm:cxn modelId="{9D8EF738-3994-4F37-80FE-C64EB93BFA53}" srcId="{77E2F805-31C3-4646-800A-61762BAB5BDF}" destId="{92F1DA55-2DF0-4116-A922-C4CEADB57A09}" srcOrd="2" destOrd="0" parTransId="{AC5C5E33-7661-41A2-B99E-4C4082929D6D}" sibTransId="{33967180-705C-4F13-8890-4CA781B0786F}"/>
    <dgm:cxn modelId="{32F3254D-A338-400E-BCF0-1E830E0EAFC8}" type="presOf" srcId="{19A43616-AB21-44E8-92FF-5088332C575B}" destId="{0BB73DD0-01C1-425B-B749-8CED13104D51}" srcOrd="0" destOrd="0" presId="urn:microsoft.com/office/officeart/2018/2/layout/IconVerticalSolidList"/>
    <dgm:cxn modelId="{4B7AF453-5952-4B00-8091-CB11A14029FE}" srcId="{77E2F805-31C3-4646-800A-61762BAB5BDF}" destId="{19A43616-AB21-44E8-92FF-5088332C575B}" srcOrd="1" destOrd="0" parTransId="{B0A548A5-B5B2-4054-B6CF-1CC427A20ACB}" sibTransId="{1AF69B3D-6E11-4E49-BB90-47865B9E4E24}"/>
    <dgm:cxn modelId="{293CFDA9-6A4D-44AA-B88C-81A1045618FF}" type="presOf" srcId="{92F1DA55-2DF0-4116-A922-C4CEADB57A09}" destId="{F2D1CB88-6D73-460F-81CD-0B6E93AEE28A}" srcOrd="0" destOrd="0" presId="urn:microsoft.com/office/officeart/2018/2/layout/IconVerticalSolidList"/>
    <dgm:cxn modelId="{747B26D4-2250-49B5-BD86-3E0C16D82D9E}" type="presOf" srcId="{77E2F805-31C3-4646-800A-61762BAB5BDF}" destId="{9498D6CE-5D4C-4EAD-B5C2-8C9FE62664C8}" srcOrd="0" destOrd="0" presId="urn:microsoft.com/office/officeart/2018/2/layout/IconVerticalSolidList"/>
    <dgm:cxn modelId="{BB833F05-893F-47ED-8562-BAFC92DF67EC}" type="presParOf" srcId="{9498D6CE-5D4C-4EAD-B5C2-8C9FE62664C8}" destId="{24E717B2-A86F-407E-BB0B-CBE2876CCEC6}" srcOrd="0" destOrd="0" presId="urn:microsoft.com/office/officeart/2018/2/layout/IconVerticalSolidList"/>
    <dgm:cxn modelId="{5A7B0BFB-E223-4AC4-80B3-FBD10B74FC6C}" type="presParOf" srcId="{24E717B2-A86F-407E-BB0B-CBE2876CCEC6}" destId="{1B5753B9-0E66-4C00-82FC-924E68168F00}" srcOrd="0" destOrd="0" presId="urn:microsoft.com/office/officeart/2018/2/layout/IconVerticalSolidList"/>
    <dgm:cxn modelId="{06765702-5A40-4756-99C5-904743AAE6D9}" type="presParOf" srcId="{24E717B2-A86F-407E-BB0B-CBE2876CCEC6}" destId="{C4729B9B-CD32-4BE3-8C0C-1CCA2FB31985}" srcOrd="1" destOrd="0" presId="urn:microsoft.com/office/officeart/2018/2/layout/IconVerticalSolidList"/>
    <dgm:cxn modelId="{4DD28259-34FF-4E0C-AB4A-4D2931BC3074}" type="presParOf" srcId="{24E717B2-A86F-407E-BB0B-CBE2876CCEC6}" destId="{EDB994A4-C1CB-4725-BA98-41AE83478941}" srcOrd="2" destOrd="0" presId="urn:microsoft.com/office/officeart/2018/2/layout/IconVerticalSolidList"/>
    <dgm:cxn modelId="{D497417E-3F3F-4377-BDB6-78E56E88A74B}" type="presParOf" srcId="{24E717B2-A86F-407E-BB0B-CBE2876CCEC6}" destId="{16E82E2F-F32A-4E0E-A6C2-D5F549AC58B0}" srcOrd="3" destOrd="0" presId="urn:microsoft.com/office/officeart/2018/2/layout/IconVerticalSolidList"/>
    <dgm:cxn modelId="{120ED99D-2791-41D6-8BF1-63B0D88B2984}" type="presParOf" srcId="{9498D6CE-5D4C-4EAD-B5C2-8C9FE62664C8}" destId="{ECF3A8A7-D841-4832-AE4B-2E6E9B4B8E79}" srcOrd="1" destOrd="0" presId="urn:microsoft.com/office/officeart/2018/2/layout/IconVerticalSolidList"/>
    <dgm:cxn modelId="{4C4E3C1F-013C-456A-9E57-561A0D97A763}" type="presParOf" srcId="{9498D6CE-5D4C-4EAD-B5C2-8C9FE62664C8}" destId="{D8E9EFDC-CBB0-412F-8367-D919EBF95AF4}" srcOrd="2" destOrd="0" presId="urn:microsoft.com/office/officeart/2018/2/layout/IconVerticalSolidList"/>
    <dgm:cxn modelId="{D35D5E6A-092E-4A4B-ABC9-4DFC5D7C232D}" type="presParOf" srcId="{D8E9EFDC-CBB0-412F-8367-D919EBF95AF4}" destId="{A0AF7862-6A36-4DB7-AC2B-E663C890AAEE}" srcOrd="0" destOrd="0" presId="urn:microsoft.com/office/officeart/2018/2/layout/IconVerticalSolidList"/>
    <dgm:cxn modelId="{E76B3222-F005-4E6A-941C-E55F29DF0F18}" type="presParOf" srcId="{D8E9EFDC-CBB0-412F-8367-D919EBF95AF4}" destId="{F7B447D7-EE83-479D-9C5D-C5EE9A2F7345}" srcOrd="1" destOrd="0" presId="urn:microsoft.com/office/officeart/2018/2/layout/IconVerticalSolidList"/>
    <dgm:cxn modelId="{9CF0A0A8-0E99-4FD5-BD44-D58F68186D79}" type="presParOf" srcId="{D8E9EFDC-CBB0-412F-8367-D919EBF95AF4}" destId="{4E5A1085-07D0-48BA-AD31-42E8BEBE55D3}" srcOrd="2" destOrd="0" presId="urn:microsoft.com/office/officeart/2018/2/layout/IconVerticalSolidList"/>
    <dgm:cxn modelId="{4849C57B-4F62-4F64-ADEF-5AF234E08C65}" type="presParOf" srcId="{D8E9EFDC-CBB0-412F-8367-D919EBF95AF4}" destId="{0BB73DD0-01C1-425B-B749-8CED13104D51}" srcOrd="3" destOrd="0" presId="urn:microsoft.com/office/officeart/2018/2/layout/IconVerticalSolidList"/>
    <dgm:cxn modelId="{23583297-6C6B-43C9-B67E-244FEC7ED241}" type="presParOf" srcId="{9498D6CE-5D4C-4EAD-B5C2-8C9FE62664C8}" destId="{EAED7548-7BE6-48BF-9577-F1AEF48DA898}" srcOrd="3" destOrd="0" presId="urn:microsoft.com/office/officeart/2018/2/layout/IconVerticalSolidList"/>
    <dgm:cxn modelId="{20B67574-8CAF-4140-8214-2528853E5B3C}" type="presParOf" srcId="{9498D6CE-5D4C-4EAD-B5C2-8C9FE62664C8}" destId="{80A6E959-04D0-4FF9-AC12-362DDEE9BC39}" srcOrd="4" destOrd="0" presId="urn:microsoft.com/office/officeart/2018/2/layout/IconVerticalSolidList"/>
    <dgm:cxn modelId="{B72BD549-808B-426F-95DE-9E1233B75627}" type="presParOf" srcId="{80A6E959-04D0-4FF9-AC12-362DDEE9BC39}" destId="{FD33C621-B943-4584-A779-FC880999C5B3}" srcOrd="0" destOrd="0" presId="urn:microsoft.com/office/officeart/2018/2/layout/IconVerticalSolidList"/>
    <dgm:cxn modelId="{CADE33B7-9BF9-4DEE-ACA5-C072E0EDB32A}" type="presParOf" srcId="{80A6E959-04D0-4FF9-AC12-362DDEE9BC39}" destId="{46CC20E3-CE86-448C-9320-C8143BF00705}" srcOrd="1" destOrd="0" presId="urn:microsoft.com/office/officeart/2018/2/layout/IconVerticalSolidList"/>
    <dgm:cxn modelId="{E4208D67-6DBD-40F4-BD33-E0A7F1C752A3}" type="presParOf" srcId="{80A6E959-04D0-4FF9-AC12-362DDEE9BC39}" destId="{4A928225-80EE-4D8A-BEF0-DD86B8D16630}" srcOrd="2" destOrd="0" presId="urn:microsoft.com/office/officeart/2018/2/layout/IconVerticalSolidList"/>
    <dgm:cxn modelId="{796C2B45-D527-4E2B-B17E-344D645F2BD0}" type="presParOf" srcId="{80A6E959-04D0-4FF9-AC12-362DDEE9BC39}" destId="{F2D1CB88-6D73-460F-81CD-0B6E93AEE2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1E49B-D617-4710-9B87-6FDFA6EA8FC2}">
      <dsp:nvSpPr>
        <dsp:cNvPr id="0" name=""/>
        <dsp:cNvSpPr/>
      </dsp:nvSpPr>
      <dsp:spPr>
        <a:xfrm>
          <a:off x="0" y="0"/>
          <a:ext cx="5393361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Adilson Futa, CEO NovaDev</a:t>
          </a:r>
          <a:endParaRPr lang="en-US" sz="2200" kern="1200" dirty="0"/>
        </a:p>
      </dsp:txBody>
      <dsp:txXfrm>
        <a:off x="42663" y="42663"/>
        <a:ext cx="5308035" cy="788627"/>
      </dsp:txXfrm>
    </dsp:sp>
    <dsp:sp modelId="{A3E98DF5-E388-46B4-9A03-F01E7792CD77}">
      <dsp:nvSpPr>
        <dsp:cNvPr id="0" name=""/>
        <dsp:cNvSpPr/>
      </dsp:nvSpPr>
      <dsp:spPr>
        <a:xfrm>
          <a:off x="0" y="977043"/>
          <a:ext cx="5393361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Engenheiro de Software </a:t>
          </a:r>
        </a:p>
      </dsp:txBody>
      <dsp:txXfrm>
        <a:off x="42663" y="1019706"/>
        <a:ext cx="5308035" cy="788627"/>
      </dsp:txXfrm>
    </dsp:sp>
    <dsp:sp modelId="{69D83131-C038-406E-ACDE-2AFFB366AB11}">
      <dsp:nvSpPr>
        <dsp:cNvPr id="0" name=""/>
        <dsp:cNvSpPr/>
      </dsp:nvSpPr>
      <dsp:spPr>
        <a:xfrm>
          <a:off x="0" y="1914356"/>
          <a:ext cx="5393361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Docente Universitario.</a:t>
          </a:r>
        </a:p>
      </dsp:txBody>
      <dsp:txXfrm>
        <a:off x="42663" y="1957019"/>
        <a:ext cx="5308035" cy="788627"/>
      </dsp:txXfrm>
    </dsp:sp>
    <dsp:sp modelId="{B6C873EF-1701-4843-84CF-98BBF26773C1}">
      <dsp:nvSpPr>
        <dsp:cNvPr id="0" name=""/>
        <dsp:cNvSpPr/>
      </dsp:nvSpPr>
      <dsp:spPr>
        <a:xfrm>
          <a:off x="0" y="2851669"/>
          <a:ext cx="5393361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0" i="0" kern="1200" dirty="0"/>
            <a:t>Google </a:t>
          </a:r>
          <a:r>
            <a:rPr lang="pt-PT" sz="2200" b="0" i="0" kern="1200" dirty="0" err="1"/>
            <a:t>Developers</a:t>
          </a:r>
          <a:r>
            <a:rPr lang="pt-PT" sz="2200" b="0" i="0" kern="1200" dirty="0"/>
            <a:t> </a:t>
          </a:r>
          <a:r>
            <a:rPr lang="pt-PT" sz="2200" b="0" i="0" kern="1200" dirty="0" err="1"/>
            <a:t>Certificate</a:t>
          </a:r>
          <a:r>
            <a:rPr lang="pt-PT" sz="2200" b="0" i="0" kern="1200" dirty="0"/>
            <a:t> - </a:t>
          </a:r>
          <a:r>
            <a:rPr lang="pt-AO" sz="2200" b="0" i="0" kern="1200" dirty="0"/>
            <a:t>Mobile Web Development</a:t>
          </a:r>
          <a:endParaRPr lang="en-US" sz="2200" b="0" kern="1200" dirty="0"/>
        </a:p>
      </dsp:txBody>
      <dsp:txXfrm>
        <a:off x="42663" y="2894332"/>
        <a:ext cx="5308035" cy="788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53B9-0E66-4C00-82FC-924E68168F00}">
      <dsp:nvSpPr>
        <dsp:cNvPr id="0" name=""/>
        <dsp:cNvSpPr/>
      </dsp:nvSpPr>
      <dsp:spPr>
        <a:xfrm>
          <a:off x="0" y="678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29B9B-CD32-4BE3-8C0C-1CCA2FB31985}">
      <dsp:nvSpPr>
        <dsp:cNvPr id="0" name=""/>
        <dsp:cNvSpPr/>
      </dsp:nvSpPr>
      <dsp:spPr>
        <a:xfrm>
          <a:off x="480498" y="358074"/>
          <a:ext cx="873632" cy="873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82E2F-F32A-4E0E-A6C2-D5F549AC58B0}">
      <dsp:nvSpPr>
        <dsp:cNvPr id="0" name=""/>
        <dsp:cNvSpPr/>
      </dsp:nvSpPr>
      <dsp:spPr>
        <a:xfrm>
          <a:off x="1834628" y="678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kern="1200"/>
            <a:t>Passado ( o que foi ?)</a:t>
          </a:r>
          <a:endParaRPr lang="en-US" sz="2500" kern="1200"/>
        </a:p>
      </dsp:txBody>
      <dsp:txXfrm>
        <a:off x="1834628" y="678"/>
        <a:ext cx="4469100" cy="1588423"/>
      </dsp:txXfrm>
    </dsp:sp>
    <dsp:sp modelId="{A0AF7862-6A36-4DB7-AC2B-E663C890AAEE}">
      <dsp:nvSpPr>
        <dsp:cNvPr id="0" name=""/>
        <dsp:cNvSpPr/>
      </dsp:nvSpPr>
      <dsp:spPr>
        <a:xfrm>
          <a:off x="0" y="1986207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447D7-EE83-479D-9C5D-C5EE9A2F7345}">
      <dsp:nvSpPr>
        <dsp:cNvPr id="0" name=""/>
        <dsp:cNvSpPr/>
      </dsp:nvSpPr>
      <dsp:spPr>
        <a:xfrm>
          <a:off x="480498" y="2343603"/>
          <a:ext cx="873632" cy="873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73DD0-01C1-425B-B749-8CED13104D51}">
      <dsp:nvSpPr>
        <dsp:cNvPr id="0" name=""/>
        <dsp:cNvSpPr/>
      </dsp:nvSpPr>
      <dsp:spPr>
        <a:xfrm>
          <a:off x="1834628" y="1986207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kern="1200"/>
            <a:t>Presente  ( como esta sendo hoje ?)</a:t>
          </a:r>
          <a:endParaRPr lang="en-US" sz="2500" kern="1200"/>
        </a:p>
      </dsp:txBody>
      <dsp:txXfrm>
        <a:off x="1834628" y="1986207"/>
        <a:ext cx="4469100" cy="1588423"/>
      </dsp:txXfrm>
    </dsp:sp>
    <dsp:sp modelId="{FD33C621-B943-4584-A779-FC880999C5B3}">
      <dsp:nvSpPr>
        <dsp:cNvPr id="0" name=""/>
        <dsp:cNvSpPr/>
      </dsp:nvSpPr>
      <dsp:spPr>
        <a:xfrm>
          <a:off x="0" y="3971736"/>
          <a:ext cx="6303729" cy="1588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C20E3-CE86-448C-9320-C8143BF00705}">
      <dsp:nvSpPr>
        <dsp:cNvPr id="0" name=""/>
        <dsp:cNvSpPr/>
      </dsp:nvSpPr>
      <dsp:spPr>
        <a:xfrm>
          <a:off x="480498" y="4329132"/>
          <a:ext cx="873632" cy="873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CB88-6D73-460F-81CD-0B6E93AEE28A}">
      <dsp:nvSpPr>
        <dsp:cNvPr id="0" name=""/>
        <dsp:cNvSpPr/>
      </dsp:nvSpPr>
      <dsp:spPr>
        <a:xfrm>
          <a:off x="1834628" y="3971736"/>
          <a:ext cx="4469100" cy="1588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8" tIns="168108" rIns="168108" bIns="1681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kern="1200"/>
            <a:t>Futuro ( Como vai ser o amanhã ?)</a:t>
          </a:r>
          <a:endParaRPr lang="en-US" sz="2500" kern="1200"/>
        </a:p>
      </dsp:txBody>
      <dsp:txXfrm>
        <a:off x="1834628" y="3971736"/>
        <a:ext cx="4469100" cy="1588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5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3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21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4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06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78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8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76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3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63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camais.com.br/blog/transformacao-digital-qual-e-a-importancia-da-automacao/" TargetMode="External"/><Relationship Id="rId2" Type="http://schemas.openxmlformats.org/officeDocument/2006/relationships/hyperlink" Target="https://github.com/adilsonfuta/Bminds_TransformacaoDigita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-Néon luzes de laser alinhados para formar um triângulo">
            <a:extLst>
              <a:ext uri="{FF2B5EF4-FFF2-40B4-BE49-F238E27FC236}">
                <a16:creationId xmlns:a16="http://schemas.microsoft.com/office/drawing/2014/main" id="{995AE1D2-2D73-6C64-E0B0-DC83435C0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 b="16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3D2683-A212-6231-2181-58AB81CDC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pt-PT" sz="3800"/>
              <a:t>Transformação Digital</a:t>
            </a:r>
            <a:endParaRPr lang="pt-AO" sz="3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888CBD-50C5-49C4-2123-A8780577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PT" b="1"/>
              <a:t>Adilson Futa, </a:t>
            </a:r>
          </a:p>
          <a:p>
            <a:pPr algn="l"/>
            <a:r>
              <a:rPr lang="pt-PT" b="1"/>
              <a:t>CEO (co-founder) NovaDev</a:t>
            </a:r>
          </a:p>
        </p:txBody>
      </p:sp>
    </p:spTree>
    <p:extLst>
      <p:ext uri="{BB962C8B-B14F-4D97-AF65-F5344CB8AC3E}">
        <p14:creationId xmlns:p14="http://schemas.microsoft.com/office/powerpoint/2010/main" val="1015892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8" name="Arc 206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EEBD6C-657A-1077-5A6F-BF00C967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933" y="3827844"/>
            <a:ext cx="6766405" cy="116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Tele Aulas (2020 … 2022)</a:t>
            </a:r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8" name="Arc 207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Tele Aula de T.L.P. da 11ª Classe | Aprenda a criar um projecto prático na  Linguagem JAVA, com Adilson Futa - Professor de T.L.P. da 11ª Classe | By  Instituto De Telecomunicações - ITEL | Facebook">
            <a:extLst>
              <a:ext uri="{FF2B5EF4-FFF2-40B4-BE49-F238E27FC236}">
                <a16:creationId xmlns:a16="http://schemas.microsoft.com/office/drawing/2014/main" id="{31501B43-B4CD-ECA3-2B2C-761BD1059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r="2" b="5219"/>
          <a:stretch/>
        </p:blipFill>
        <p:spPr bwMode="auto">
          <a:xfrm>
            <a:off x="121165" y="2552904"/>
            <a:ext cx="3146891" cy="1620465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5E24A59F-8851-92E6-E3F7-0E2E50F67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1980" y="656195"/>
            <a:ext cx="2488039" cy="1443062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2052" name="Picture 4" descr="Tele-aula deDesenho Técnico - 11ª Classe | Facebook">
            <a:extLst>
              <a:ext uri="{FF2B5EF4-FFF2-40B4-BE49-F238E27FC236}">
                <a16:creationId xmlns:a16="http://schemas.microsoft.com/office/drawing/2014/main" id="{03E74A08-FED6-AACB-976E-80207FAE7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591"/>
          <a:stretch/>
        </p:blipFill>
        <p:spPr bwMode="auto">
          <a:xfrm>
            <a:off x="9473404" y="944568"/>
            <a:ext cx="2518129" cy="1303936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Freeform: Shape 514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9" name="Arc 514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51" name="Rectangle 5150">
            <a:extLst>
              <a:ext uri="{FF2B5EF4-FFF2-40B4-BE49-F238E27FC236}">
                <a16:creationId xmlns:a16="http://schemas.microsoft.com/office/drawing/2014/main" id="{57E36F3B-5EA3-4859-A8E1-7DB2CD0BF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3" name="Freeform: Shape 5152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5" name="Arc 5154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E5F1A7-700E-BF77-99BC-C57CDA62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Vendas Online</a:t>
            </a:r>
          </a:p>
        </p:txBody>
      </p:sp>
      <p:pic>
        <p:nvPicPr>
          <p:cNvPr id="5124" name="Picture 4" descr="Paiaki Angola - Anuncie e venda praticamente tudo no... | Facebook">
            <a:extLst>
              <a:ext uri="{FF2B5EF4-FFF2-40B4-BE49-F238E27FC236}">
                <a16:creationId xmlns:a16="http://schemas.microsoft.com/office/drawing/2014/main" id="{428035DD-7E03-16A7-0B41-3C0157E26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5103" b="2"/>
          <a:stretch/>
        </p:blipFill>
        <p:spPr bwMode="auto">
          <a:xfrm>
            <a:off x="6496428" y="136525"/>
            <a:ext cx="2563209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7" name="Oval 5156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8D99AC-7E5E-CA5E-24A5-1A510B984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r="23477" b="-4"/>
          <a:stretch/>
        </p:blipFill>
        <p:spPr bwMode="auto">
          <a:xfrm>
            <a:off x="9343303" y="136525"/>
            <a:ext cx="2563209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hoprite - Shoprite Angola | Preços baixos de confiança">
            <a:extLst>
              <a:ext uri="{FF2B5EF4-FFF2-40B4-BE49-F238E27FC236}">
                <a16:creationId xmlns:a16="http://schemas.microsoft.com/office/drawing/2014/main" id="{99E0BADC-938C-E4BC-11D8-60FCB839E4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r="4" b="1187"/>
          <a:stretch/>
        </p:blipFill>
        <p:spPr bwMode="auto">
          <a:xfrm>
            <a:off x="6496428" y="3502644"/>
            <a:ext cx="5431801" cy="3187173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0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People working on ideas">
            <a:extLst>
              <a:ext uri="{FF2B5EF4-FFF2-40B4-BE49-F238E27FC236}">
                <a16:creationId xmlns:a16="http://schemas.microsoft.com/office/drawing/2014/main" id="{B778D785-0ACC-F8F4-1151-083801B5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F8AC0C-1F0A-77F9-BCA7-CFFB6459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Transformação Digital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Dias de Hoje!</a:t>
            </a:r>
            <a:endParaRPr lang="en-US" sz="3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875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1E66-A73A-6E92-1ADF-3665770A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i="0" dirty="0">
                <a:solidFill>
                  <a:srgbClr val="011E41"/>
                </a:solidFill>
                <a:effectLst/>
                <a:latin typeface="Nunito" pitchFamily="2" charset="0"/>
              </a:rPr>
              <a:t>O que é Transformação Digital?</a:t>
            </a:r>
            <a:endParaRPr lang="pt-AO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1140D4-9BF3-4882-D263-1F97143A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Transformação Digital é um processo contínuo, de ação direta em negócios, assim como na cultura organizacional, que faz uso da tecnologia digital para melhorar a experiência do cliente, otimizar processos operacionais e auxiliar na tomada de decisão.</a:t>
            </a:r>
          </a:p>
          <a:p>
            <a:pPr algn="just"/>
            <a:endParaRPr lang="pt-PT" dirty="0">
              <a:solidFill>
                <a:srgbClr val="000000"/>
              </a:solidFill>
              <a:latin typeface="Nunito" pitchFamily="2" charset="0"/>
            </a:endParaRPr>
          </a:p>
          <a:p>
            <a:pPr algn="just"/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automação é uma das formas pelas quais as empresas são impactadas pela transformação digital, com aumento da produtividade e impacto direto na satisfação dos clientes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16987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7BE09-2759-5FAD-A125-245D589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Culturas das Organizações e transformação Digital</a:t>
            </a:r>
            <a:endParaRPr lang="pt-AO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8D3AB3-BF21-E1AC-361A-3FFD04710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pt-PT" dirty="0">
              <a:solidFill>
                <a:srgbClr val="000000"/>
              </a:solidFill>
              <a:latin typeface="Nunito" pitchFamily="2" charset="0"/>
            </a:endParaRPr>
          </a:p>
          <a:p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popularização da internet nos anos 90 e o avanço da tecnologia nos anos seguintes projetaram várias mudanças que dariam forma à transformação digital tal como conhecemos hoje em dia.</a:t>
            </a:r>
          </a:p>
          <a:p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transformação digital começa na mentalidade </a:t>
            </a:r>
            <a:r>
              <a:rPr lang="pt-PT" dirty="0">
                <a:solidFill>
                  <a:srgbClr val="000000"/>
                </a:solidFill>
                <a:latin typeface="Nunito" pitchFamily="2" charset="0"/>
              </a:rPr>
              <a:t>de 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uma cultura de inovação e uma gestão com visão de futuro para que essas mudanças tenham rápida adaptação quando aderidas.</a:t>
            </a:r>
          </a:p>
          <a:p>
            <a:endParaRPr lang="pt-PT" dirty="0">
              <a:solidFill>
                <a:srgbClr val="000000"/>
              </a:solidFill>
              <a:latin typeface="Nunito" pitchFamily="2" charset="0"/>
            </a:endParaRPr>
          </a:p>
          <a:p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Os negócios de sucesso de hoje e do futuro serão os quais se adaptarem melhor às transformações, tanto na mudança de comportamento dos consumidores, quanto na adesão de novas tecnologias.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17851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5590C-57DC-4D98-025D-AC3AB72B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b="1" dirty="0"/>
              <a:t>5 pilares vão ter que estar presentes para chamar de transformação digital:</a:t>
            </a:r>
            <a:endParaRPr lang="pt-AO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6F00AC-C5C0-CA22-CB7A-AE2DF5C8C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1) Modelo de Negócio</a:t>
            </a:r>
          </a:p>
          <a:p>
            <a:r>
              <a:rPr lang="pt-PT" dirty="0"/>
              <a:t>2) Empresa/</a:t>
            </a:r>
            <a:r>
              <a:rPr lang="pt-PT" dirty="0" err="1"/>
              <a:t>Organizaçoes</a:t>
            </a:r>
            <a:r>
              <a:rPr lang="pt-PT" dirty="0"/>
              <a:t> com </a:t>
            </a:r>
            <a:r>
              <a:rPr lang="pt-PT" dirty="0" err="1"/>
              <a:t>mindset</a:t>
            </a:r>
            <a:r>
              <a:rPr lang="pt-PT" dirty="0"/>
              <a:t> de agilidade, colaboração</a:t>
            </a:r>
          </a:p>
          <a:p>
            <a:r>
              <a:rPr lang="pt-PT" dirty="0"/>
              <a:t>3) Preciso pensar na UX (</a:t>
            </a:r>
            <a:r>
              <a:rPr lang="pt-PT" dirty="0" err="1"/>
              <a:t>customer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/</a:t>
            </a:r>
            <a:r>
              <a:rPr lang="pt-PT" dirty="0" err="1"/>
              <a:t>Customer</a:t>
            </a:r>
            <a:r>
              <a:rPr lang="pt-PT" dirty="0"/>
              <a:t> </a:t>
            </a:r>
            <a:r>
              <a:rPr lang="pt-PT" dirty="0" err="1"/>
              <a:t>Journey</a:t>
            </a:r>
            <a:r>
              <a:rPr lang="pt-PT" dirty="0"/>
              <a:t>)</a:t>
            </a:r>
          </a:p>
          <a:p>
            <a:r>
              <a:rPr lang="pt-PT" dirty="0"/>
              <a:t>4) Cultura de dados (Automações, decisões)</a:t>
            </a:r>
          </a:p>
          <a:p>
            <a:r>
              <a:rPr lang="pt-PT" dirty="0"/>
              <a:t>5) Tecnologia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166550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07516-4256-64EF-9FD7-20731AE1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758"/>
            <a:ext cx="10515600" cy="728787"/>
          </a:xfrm>
        </p:spPr>
        <p:txBody>
          <a:bodyPr/>
          <a:lstStyle/>
          <a:p>
            <a:r>
              <a:rPr lang="pt-AO" b="1" i="0" dirty="0">
                <a:solidFill>
                  <a:srgbClr val="011E41"/>
                </a:solidFill>
                <a:effectLst/>
                <a:latin typeface="Nunito" pitchFamily="2" charset="0"/>
              </a:rPr>
              <a:t>Como automatizar os processos?</a:t>
            </a:r>
            <a:endParaRPr lang="pt-AO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290F61-360C-2E9C-AC08-CB123162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379081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Conheça a fundo seus processos: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conhecer todos os processos internos da empresa é essencial para saber quais deles precisam ser automatizados;</a:t>
            </a:r>
          </a:p>
          <a:p>
            <a:pPr algn="just"/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Mantenha o foco no cliente: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As melhorias trazidas pela automação devem impactar positiva e diretamente na experiência do cliente, afinal de contas é o cliente quem motiva todas as fases do produto/serviço;</a:t>
            </a:r>
          </a:p>
          <a:p>
            <a:pPr algn="just"/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Escolha de fornecedores: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escalabilidade, infraestrutura, tecnologia confiável, excelente suporte técnico, experiência de mercado, entre várias outras qualidades devem ser consideradas na escolha do fornecedor da tecnologia;</a:t>
            </a:r>
          </a:p>
          <a:p>
            <a:pPr algn="just"/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4193824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07516-4256-64EF-9FD7-20731AE1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758"/>
            <a:ext cx="10515600" cy="728787"/>
          </a:xfrm>
        </p:spPr>
        <p:txBody>
          <a:bodyPr/>
          <a:lstStyle/>
          <a:p>
            <a:r>
              <a:rPr lang="pt-AO" b="1" i="0" dirty="0">
                <a:solidFill>
                  <a:srgbClr val="011E41"/>
                </a:solidFill>
                <a:effectLst/>
                <a:latin typeface="Nunito" pitchFamily="2" charset="0"/>
              </a:rPr>
              <a:t>Como automatizar os processos?</a:t>
            </a:r>
            <a:endParaRPr lang="pt-AO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290F61-360C-2E9C-AC08-CB123162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379081"/>
          </a:xfrm>
        </p:spPr>
        <p:txBody>
          <a:bodyPr>
            <a:normAutofit/>
          </a:bodyPr>
          <a:lstStyle/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Conte com uma equipe de implementação: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Contar com uma </a:t>
            </a:r>
            <a:r>
              <a:rPr lang="pt-PT" b="0" i="0" u="none" strike="noStrike" dirty="0">
                <a:solidFill>
                  <a:srgbClr val="0408E8"/>
                </a:solidFill>
                <a:effectLst/>
                <a:latin typeface="Nunito" pitchFamily="2" charset="0"/>
              </a:rPr>
              <a:t>equipe especializada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na implementação é importante para garantir a eficiência e agilidade no processos, além de suporte e boa relação com o cliente. Hoje em dia com o SaaS, sua empresa só colhe os benefícios da tecnologia e a parte técnica fica com os especialistas.</a:t>
            </a:r>
          </a:p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Prepare suas equipes: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Por isso aposte em capacitação, treinamentos e diretamente na cultura da empresa para que o pensamento inovador faça parte de suas equipes.</a:t>
            </a:r>
          </a:p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Faça uso de Data </a:t>
            </a:r>
            <a:r>
              <a:rPr lang="pt-PT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Driven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: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Automatizar processos é um grande passo, mas é necessário também monitorar os dados vindos da tecnologia. Na estratégia Data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driven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, os dados são usados para direcionar a tomada de decisão e melhorar a performance nos resultados.</a:t>
            </a:r>
          </a:p>
          <a:p>
            <a:pPr algn="just"/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PT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331081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9E0DD-79FE-9DD9-DF01-D50CA55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Vantagens para as organizações</a:t>
            </a:r>
            <a:endParaRPr lang="pt-AO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D6FAB5-EC3A-F783-B1CB-7958CB2E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Facilita a gestão de informações: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tecnologia ajuda na gestão de informações e favorece a comunicação mais assertiva com os dados da empresa entre os departamentos e, inclusive com o cliente, tornando a consulta e tratamento de dados mais simples e acessível.</a:t>
            </a:r>
          </a:p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Redução de custos: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A automação facilita o monitoramento constante dos dados e ajuda a identificar possíveis erros e resolvê-los para evitar prejuízos. A automação otimiza processos repetitivos, e os colaboradores podem ser direcionados às tarefas mais estratégicas e produtivas, o resultado é a redução de tempo desperdiçado, dinheiro, recursos e em muitos casos até mesmo equipes superlotadas podem ser reduzidas e entregarem mais eficiência.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84533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9E0DD-79FE-9DD9-DF01-D50CA55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Vantagens para as organizações</a:t>
            </a:r>
            <a:endParaRPr lang="pt-AO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D6FAB5-EC3A-F783-B1CB-7958CB2E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Mais eficácia na gestão: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Com dados mais bem trabalhados a gestão tem mais segurança para tomar decisões, pois conseguem ter uma visão ampliada da situação da empresa sem precisar perder tempo criando relatórios manuais sujeitos a erros.</a:t>
            </a:r>
          </a:p>
          <a:p>
            <a:endParaRPr lang="pt-PT" dirty="0">
              <a:solidFill>
                <a:srgbClr val="000000"/>
              </a:solidFill>
              <a:latin typeface="Nunito" pitchFamily="2" charset="0"/>
            </a:endParaRPr>
          </a:p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Otimiza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o tempo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: A automação favorece a agilidade de atividades repetitivas, pois sistemas ao contrário das pessoas funcionam com simples comandos que raramente falharão. O fato de integrar a informação garante uma comunicação mais eficiente entre as equipes, sem precisar longos alinhamentos.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268982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EB978E-4DA1-4BBF-0B24-6060F3A5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pt-PT" sz="4000" b="1" dirty="0"/>
              <a:t>Sobre mim</a:t>
            </a:r>
            <a:endParaRPr lang="pt-AO" sz="4000" b="1" dirty="0"/>
          </a:p>
        </p:txBody>
      </p:sp>
      <p:graphicFrame>
        <p:nvGraphicFramePr>
          <p:cNvPr id="27" name="Marcador de Posição de Conteúdo 2">
            <a:extLst>
              <a:ext uri="{FF2B5EF4-FFF2-40B4-BE49-F238E27FC236}">
                <a16:creationId xmlns:a16="http://schemas.microsoft.com/office/drawing/2014/main" id="{F4B4DB50-D92F-F789-F7A2-64C4CA316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484999"/>
              </p:ext>
            </p:extLst>
          </p:nvPr>
        </p:nvGraphicFramePr>
        <p:xfrm>
          <a:off x="409550" y="1725159"/>
          <a:ext cx="5393361" cy="376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 descr="Uma imagem com texto, pessoa, homem, música&#10;&#10;Descrição gerada automaticamente">
            <a:extLst>
              <a:ext uri="{FF2B5EF4-FFF2-40B4-BE49-F238E27FC236}">
                <a16:creationId xmlns:a16="http://schemas.microsoft.com/office/drawing/2014/main" id="{DB4DAD4A-14FE-16A1-67EF-24BA06910F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21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4F19F0-75F5-11B0-FA43-1A6791DD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61" y="5777458"/>
            <a:ext cx="6608657" cy="943856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AO" sz="2100" b="1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Super</a:t>
            </a:r>
            <a:r>
              <a:rPr kumimoji="0" lang="pt-PT" altLang="pt-AO" sz="2100" b="1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 apaixonado por tecnologia, gosto muito de resolver problemas e criar soluções que inovem e transformem a vida das pessoas.</a:t>
            </a:r>
            <a:r>
              <a:rPr kumimoji="0" lang="pt-PT" altLang="pt-AO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AO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6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9E0DD-79FE-9DD9-DF01-D50CA55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Vantagens para as organizações</a:t>
            </a:r>
            <a:endParaRPr lang="pt-AO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D6FAB5-EC3A-F783-B1CB-7958CB2ED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Maior competitividade de mercado: 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Os processos automatizados </a:t>
            </a:r>
            <a:r>
              <a:rPr lang="pt-PT" b="0" i="0" u="none" strike="noStrike" dirty="0">
                <a:solidFill>
                  <a:srgbClr val="0408E8"/>
                </a:solidFill>
                <a:effectLst/>
                <a:latin typeface="Nunito" pitchFamily="2" charset="0"/>
              </a:rPr>
              <a:t>aumentam a produtividade</a:t>
            </a:r>
            <a:r>
              <a:rPr lang="pt-PT" b="0" i="0" dirty="0">
                <a:solidFill>
                  <a:srgbClr val="000000"/>
                </a:solidFill>
                <a:effectLst/>
                <a:latin typeface="Nunito" pitchFamily="2" charset="0"/>
              </a:rPr>
              <a:t> dos negócios e ampliam a possibilidade de investir em inovações, aperfeiçoando cada vez mais o desempenho das empresas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190760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D4EA75-FD60-12F8-0177-2D3427FAE3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" b="14607"/>
          <a:stretch/>
        </p:blipFill>
        <p:spPr bwMode="auto">
          <a:xfrm>
            <a:off x="0" y="-1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49601-51AD-ECDA-C3EF-DC2319A6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3" y="209955"/>
            <a:ext cx="10404879" cy="854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Porque </a:t>
            </a:r>
            <a:r>
              <a:rPr lang="en-US" sz="5400" b="1" dirty="0">
                <a:solidFill>
                  <a:srgbClr val="0070C0"/>
                </a:solidFill>
              </a:rPr>
              <a:t>deveria me importer ?</a:t>
            </a:r>
            <a:endParaRPr lang="en-US" sz="5400" b="1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43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9" name="Rectangle 615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639B4-C47F-5C7E-548E-DA46C0F5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pt-PT" dirty="0"/>
              <a:t>O QUANTO VC ESTA PREPARADO ?</a:t>
            </a:r>
            <a:endParaRPr lang="pt-AO" dirty="0"/>
          </a:p>
        </p:txBody>
      </p:sp>
      <p:sp>
        <p:nvSpPr>
          <p:cNvPr id="6170" name="Content Placeholder 6149">
            <a:extLst>
              <a:ext uri="{FF2B5EF4-FFF2-40B4-BE49-F238E27FC236}">
                <a16:creationId xmlns:a16="http://schemas.microsoft.com/office/drawing/2014/main" id="{92341D16-622A-9CD8-C4BF-357BF235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464"/>
            <a:ext cx="5393361" cy="4351338"/>
          </a:xfrm>
        </p:spPr>
        <p:txBody>
          <a:bodyPr>
            <a:normAutofit/>
          </a:bodyPr>
          <a:lstStyle/>
          <a:p>
            <a:r>
              <a:rPr lang="pt-PT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Tenha um </a:t>
            </a:r>
            <a:r>
              <a:rPr lang="pt-PT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mindset</a:t>
            </a:r>
            <a:r>
              <a:rPr lang="pt-PT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 crescimento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seja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1%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melhor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que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onte</a:t>
            </a:r>
            <a:r>
              <a:rPr lang="en-US" b="1" dirty="0" err="1">
                <a:solidFill>
                  <a:srgbClr val="000000"/>
                </a:solidFill>
                <a:latin typeface="Roboto" panose="02000000000000000000" pitchFamily="2" charset="0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Roboto" panose="02000000000000000000" pitchFamily="2" charset="0"/>
              </a:rPr>
              <a:t> e </a:t>
            </a:r>
            <a:r>
              <a:rPr lang="en-US" b="1" dirty="0" err="1">
                <a:solidFill>
                  <a:srgbClr val="000000"/>
                </a:solidFill>
                <a:latin typeface="Roboto" panose="02000000000000000000" pitchFamily="2" charset="0"/>
              </a:rPr>
              <a:t>sua</a:t>
            </a:r>
            <a:r>
              <a:rPr lang="en-US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Roboto" panose="02000000000000000000" pitchFamily="2" charset="0"/>
              </a:rPr>
              <a:t>melhor</a:t>
            </a:r>
            <a:r>
              <a:rPr lang="en-US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Roboto" panose="02000000000000000000" pitchFamily="2" charset="0"/>
              </a:rPr>
              <a:t>versão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r>
              <a:rPr lang="pt-A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Trabalhe suas habilidades analíticas</a:t>
            </a:r>
          </a:p>
          <a:p>
            <a:r>
              <a:rPr lang="pt-A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Busque o pensamento empreendedor</a:t>
            </a:r>
            <a:endParaRPr lang="pt-PT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pt-PT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Atualize-se sobre as tendências de mercado</a:t>
            </a:r>
          </a:p>
          <a:p>
            <a:r>
              <a:rPr lang="pt-A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Não pare de estudar</a:t>
            </a:r>
          </a:p>
          <a:p>
            <a:endParaRPr lang="pt-AO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pt-PT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146" name="Picture 2" descr="Transformação digital: o que é e como se preparar?">
            <a:extLst>
              <a:ext uri="{FF2B5EF4-FFF2-40B4-BE49-F238E27FC236}">
                <a16:creationId xmlns:a16="http://schemas.microsoft.com/office/drawing/2014/main" id="{CCF506E5-42A6-CE30-2F23-6BFF9918A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r="17625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7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People working on ideas">
            <a:extLst>
              <a:ext uri="{FF2B5EF4-FFF2-40B4-BE49-F238E27FC236}">
                <a16:creationId xmlns:a16="http://schemas.microsoft.com/office/drawing/2014/main" id="{B778D785-0ACC-F8F4-1151-083801B5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F8AC0C-1F0A-77F9-BCA7-CFFB6459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Transformação Digital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vira ?</a:t>
            </a:r>
          </a:p>
        </p:txBody>
      </p:sp>
    </p:spTree>
    <p:extLst>
      <p:ext uri="{BB962C8B-B14F-4D97-AF65-F5344CB8AC3E}">
        <p14:creationId xmlns:p14="http://schemas.microsoft.com/office/powerpoint/2010/main" val="391199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7ADCD-8125-E26C-E38E-21EC60A1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PT" sz="8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sabemos  nada!</a:t>
            </a:r>
            <a:endParaRPr lang="pt-AO" sz="80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59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7ADCD-8125-E26C-E38E-21EC60A1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PT" sz="8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Repito!</a:t>
            </a:r>
            <a:br>
              <a:rPr lang="pt-PT" sz="8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PT" sz="8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sabemos  nada!</a:t>
            </a:r>
            <a:endParaRPr lang="pt-AO" sz="80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7690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D850E-9132-3B9E-FDF3-F7E01F47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Referencias Bibliográficas</a:t>
            </a:r>
            <a:endParaRPr lang="pt-AO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F1D423-2F30-51F4-CA98-2F98D97E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AO" dirty="0">
                <a:hlinkClick r:id="rId2"/>
              </a:rPr>
              <a:t>adilsonfuta/Bminds_TransformacaoDigital: Bminds_TransformacaoDigital (github.com)</a:t>
            </a:r>
            <a:br>
              <a:rPr lang="pt-PT" dirty="0"/>
            </a:br>
            <a:br>
              <a:rPr lang="pt-PT" dirty="0"/>
            </a:br>
            <a:r>
              <a:rPr lang="pt-PT" dirty="0">
                <a:hlinkClick r:id="rId3"/>
              </a:rPr>
              <a:t>Transformação Digital: qual é a importância da automação? (simplificamais.com.br)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3879850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-Néon luzes de laser alinhados para formar um triângulo">
            <a:extLst>
              <a:ext uri="{FF2B5EF4-FFF2-40B4-BE49-F238E27FC236}">
                <a16:creationId xmlns:a16="http://schemas.microsoft.com/office/drawing/2014/main" id="{995AE1D2-2D73-6C64-E0B0-DC83435C0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 b="16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3D2683-A212-6231-2181-58AB81CDC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pt-PT" sz="3800" dirty="0">
                <a:solidFill>
                  <a:schemeClr val="bg1"/>
                </a:solidFill>
              </a:rPr>
              <a:t>Transformação Digital</a:t>
            </a:r>
            <a:endParaRPr lang="pt-AO" sz="38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888CBD-50C5-49C4-2123-A8780577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PT" b="1" dirty="0">
                <a:solidFill>
                  <a:schemeClr val="bg1"/>
                </a:solidFill>
              </a:rPr>
              <a:t>Adilson Futa, </a:t>
            </a:r>
          </a:p>
          <a:p>
            <a:pPr algn="l"/>
            <a:r>
              <a:rPr lang="pt-PT" b="1" dirty="0">
                <a:solidFill>
                  <a:schemeClr val="bg1"/>
                </a:solidFill>
              </a:rPr>
              <a:t>CEO (</a:t>
            </a:r>
            <a:r>
              <a:rPr lang="pt-PT" b="1" dirty="0" err="1">
                <a:solidFill>
                  <a:schemeClr val="bg1"/>
                </a:solidFill>
              </a:rPr>
              <a:t>co-founder</a:t>
            </a:r>
            <a:r>
              <a:rPr lang="pt-PT" b="1" dirty="0">
                <a:solidFill>
                  <a:schemeClr val="bg1"/>
                </a:solidFill>
              </a:rPr>
              <a:t>) NovaDev</a:t>
            </a:r>
          </a:p>
        </p:txBody>
      </p:sp>
    </p:spTree>
    <p:extLst>
      <p:ext uri="{BB962C8B-B14F-4D97-AF65-F5344CB8AC3E}">
        <p14:creationId xmlns:p14="http://schemas.microsoft.com/office/powerpoint/2010/main" val="11727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1A06FCB9-8C4A-7664-8DC5-232142AF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" r="-1" b="44969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4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EDD1B-CB21-D2E3-C01A-9FF67D99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Agenda</a:t>
            </a:r>
            <a:endParaRPr lang="pt-AO">
              <a:solidFill>
                <a:srgbClr val="FFFFFF"/>
              </a:solidFill>
            </a:endParaRPr>
          </a:p>
        </p:txBody>
      </p:sp>
      <p:graphicFrame>
        <p:nvGraphicFramePr>
          <p:cNvPr id="16" name="Marcador de Posição de Conteúdo 2">
            <a:extLst>
              <a:ext uri="{FF2B5EF4-FFF2-40B4-BE49-F238E27FC236}">
                <a16:creationId xmlns:a16="http://schemas.microsoft.com/office/drawing/2014/main" id="{066CEE1D-9EAE-4A04-55A3-F3D2285BB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964762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92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8EBF5D-A70E-2C39-86E3-C38ABF2C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PT" b="1">
                <a:solidFill>
                  <a:srgbClr val="FFFFFF"/>
                </a:solidFill>
              </a:rPr>
              <a:t>O que é </a:t>
            </a:r>
            <a:r>
              <a:rPr lang="pt-PT" b="1" i="0">
                <a:solidFill>
                  <a:srgbClr val="FFFFFF"/>
                </a:solidFill>
                <a:effectLst/>
                <a:latin typeface="Nunito" panose="020B0604020202020204" pitchFamily="2" charset="0"/>
              </a:rPr>
              <a:t>Transformação Digital ?</a:t>
            </a:r>
            <a:endParaRPr lang="pt-AO" b="1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DFBD58-4D1D-0D91-45E9-9E3C4B1F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200" b="0" i="0">
                <a:effectLst/>
                <a:latin typeface="Nunito" panose="020B0604020202020204" pitchFamily="2" charset="0"/>
              </a:rPr>
              <a:t>A </a:t>
            </a:r>
            <a:r>
              <a:rPr lang="pt-PT" sz="2200" b="1" i="0">
                <a:effectLst/>
                <a:latin typeface="Nunito" panose="020B0604020202020204" pitchFamily="2" charset="0"/>
              </a:rPr>
              <a:t>Transformação</a:t>
            </a:r>
            <a:r>
              <a:rPr lang="pt-PT" sz="2200" b="0" i="0">
                <a:effectLst/>
                <a:latin typeface="Nunito" panose="020B0604020202020204" pitchFamily="2" charset="0"/>
              </a:rPr>
              <a:t> </a:t>
            </a:r>
            <a:r>
              <a:rPr lang="pt-PT" sz="2200" b="1" i="0">
                <a:effectLst/>
                <a:latin typeface="Nunito" panose="020B0604020202020204" pitchFamily="2" charset="0"/>
              </a:rPr>
              <a:t>Digital</a:t>
            </a:r>
            <a:r>
              <a:rPr lang="pt-PT" sz="2200" b="0" i="0">
                <a:effectLst/>
                <a:latin typeface="Nunito" panose="020B0604020202020204" pitchFamily="2" charset="0"/>
              </a:rPr>
              <a:t> é um processo diretamente ligado a adaptação de organizações com as mudanças através do uso da inovação tecnológica.</a:t>
            </a:r>
          </a:p>
          <a:p>
            <a:pPr marL="0" indent="0">
              <a:buNone/>
            </a:pPr>
            <a:endParaRPr lang="pt-PT" sz="2200" b="0" i="0">
              <a:effectLst/>
              <a:latin typeface="Nunito" panose="020B0604020202020204" pitchFamily="2" charset="0"/>
            </a:endParaRPr>
          </a:p>
          <a:p>
            <a:pPr marL="0" indent="0">
              <a:buNone/>
            </a:pPr>
            <a:r>
              <a:rPr lang="pt-PT" sz="2200" b="0" i="0">
                <a:effectLst/>
                <a:latin typeface="Nunito" panose="020B0604020202020204" pitchFamily="2" charset="0"/>
              </a:rPr>
              <a:t>Ela não é um fenômeno restrito aos negócios, no entanto, é uma estratégia com grande potencial de sucesso no B2B, e esse sucesso depende da </a:t>
            </a:r>
            <a:r>
              <a:rPr lang="pt-PT" sz="2200" b="1" i="0">
                <a:effectLst/>
                <a:latin typeface="Nunito" panose="020B0604020202020204" pitchFamily="2" charset="0"/>
              </a:rPr>
              <a:t>capacidade dos gestores em repensarem seus negócios</a:t>
            </a:r>
            <a:r>
              <a:rPr lang="pt-PT" sz="2200" b="0" i="0">
                <a:effectLst/>
                <a:latin typeface="Nunito" panose="020B0604020202020204" pitchFamily="2" charset="0"/>
              </a:rPr>
              <a:t> com estratégias de </a:t>
            </a:r>
            <a:r>
              <a:rPr lang="pt-PT" sz="2200" b="1" i="0">
                <a:effectLst/>
                <a:latin typeface="Nunito" panose="020B0604020202020204" pitchFamily="2" charset="0"/>
              </a:rPr>
              <a:t>inovação, tecnologia e recursos digitais</a:t>
            </a:r>
            <a:r>
              <a:rPr lang="pt-PT" sz="2200" b="0" i="0">
                <a:effectLst/>
                <a:latin typeface="Nunito" panose="020B0604020202020204" pitchFamily="2" charset="0"/>
              </a:rPr>
              <a:t>.</a:t>
            </a:r>
          </a:p>
          <a:p>
            <a:pPr marL="0" indent="0">
              <a:buNone/>
            </a:pPr>
            <a:endParaRPr lang="pt-PT" sz="2200" b="0" i="0">
              <a:effectLst/>
              <a:latin typeface="Nunito" panose="020B0604020202020204" pitchFamily="2" charset="0"/>
            </a:endParaRPr>
          </a:p>
          <a:p>
            <a:pPr marL="0" indent="0">
              <a:buNone/>
            </a:pPr>
            <a:r>
              <a:rPr lang="pt-PT" sz="2200" b="0" i="0">
                <a:effectLst/>
                <a:latin typeface="Nunito" panose="020B0604020202020204" pitchFamily="2" charset="0"/>
              </a:rPr>
              <a:t>Ter somente iniciado o processo de transformação digital não é mais um diferencial, portanto uma missão que requer das empresas, </a:t>
            </a:r>
            <a:r>
              <a:rPr lang="pt-PT" sz="2200" b="1" i="0">
                <a:effectLst/>
                <a:highlight>
                  <a:srgbClr val="008080"/>
                </a:highlight>
                <a:latin typeface="Nunito" panose="020B0604020202020204" pitchFamily="2" charset="0"/>
              </a:rPr>
              <a:t>adaptar-se ou perder espaço no mercado.</a:t>
            </a:r>
          </a:p>
          <a:p>
            <a:endParaRPr lang="pt-AO" sz="22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5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People working on ideas">
            <a:extLst>
              <a:ext uri="{FF2B5EF4-FFF2-40B4-BE49-F238E27FC236}">
                <a16:creationId xmlns:a16="http://schemas.microsoft.com/office/drawing/2014/main" id="{B778D785-0ACC-F8F4-1151-083801B5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7338" b="6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F8AC0C-1F0A-77F9-BCA7-CFFB6459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2298019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Transformação Digital</a:t>
            </a:r>
            <a:br>
              <a:rPr lang="en-US" sz="3800" b="1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Em tempos de COVID-19</a:t>
            </a:r>
          </a:p>
        </p:txBody>
      </p:sp>
    </p:spTree>
    <p:extLst>
      <p:ext uri="{BB962C8B-B14F-4D97-AF65-F5344CB8AC3E}">
        <p14:creationId xmlns:p14="http://schemas.microsoft.com/office/powerpoint/2010/main" val="56675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537F8-09E5-050D-9F16-BC8F65B5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46" y="269823"/>
            <a:ext cx="10515600" cy="701337"/>
          </a:xfrm>
        </p:spPr>
        <p:txBody>
          <a:bodyPr/>
          <a:lstStyle/>
          <a:p>
            <a:r>
              <a:rPr lang="pt-PT" dirty="0"/>
              <a:t>Algumas manchetes </a:t>
            </a:r>
            <a:endParaRPr lang="pt-AO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9744F1-C1AE-A385-7080-E807F2B3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25" y="1040749"/>
            <a:ext cx="10629275" cy="4776501"/>
          </a:xfrm>
        </p:spPr>
        <p:txBody>
          <a:bodyPr>
            <a:normAutofit lnSpcReduction="10000"/>
          </a:bodyPr>
          <a:lstStyle/>
          <a:p>
            <a:r>
              <a:rPr lang="pt-PT" b="1" i="0" dirty="0">
                <a:solidFill>
                  <a:srgbClr val="333333"/>
                </a:solidFill>
                <a:effectLst/>
                <a:latin typeface="Nunito" pitchFamily="2" charset="0"/>
              </a:rPr>
              <a:t>COVID-19: Longe das escolas crianças </a:t>
            </a:r>
            <a:r>
              <a:rPr lang="pt-PT" b="1" i="0" dirty="0">
                <a:solidFill>
                  <a:srgbClr val="0070C0"/>
                </a:solidFill>
                <a:effectLst/>
                <a:latin typeface="Nunito" pitchFamily="2" charset="0"/>
              </a:rPr>
              <a:t>aprendem por meio da rádio e da televisão</a:t>
            </a:r>
            <a:r>
              <a:rPr lang="pt-PT" b="1" i="0" dirty="0">
                <a:solidFill>
                  <a:srgbClr val="333333"/>
                </a:solidFill>
                <a:effectLst/>
                <a:latin typeface="Nunito" pitchFamily="2" charset="0"/>
              </a:rPr>
              <a:t>.</a:t>
            </a:r>
          </a:p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Adoção do </a:t>
            </a:r>
            <a:r>
              <a:rPr lang="pt-PT" b="1" i="0" dirty="0">
                <a:solidFill>
                  <a:srgbClr val="0070C0"/>
                </a:solidFill>
                <a:effectLst/>
                <a:latin typeface="Nunito" pitchFamily="2" charset="0"/>
              </a:rPr>
              <a:t>trabalho remoto 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trouxe novos paradigmas.</a:t>
            </a:r>
          </a:p>
          <a:p>
            <a:endParaRPr lang="pt-PT" b="1" dirty="0">
              <a:solidFill>
                <a:srgbClr val="333333"/>
              </a:solidFill>
              <a:latin typeface="Nunito" pitchFamily="2" charset="0"/>
            </a:endParaRPr>
          </a:p>
          <a:p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51% das pessoas em todo mundo fizeram </a:t>
            </a:r>
            <a:r>
              <a:rPr lang="pt-PT" b="1" i="0" dirty="0">
                <a:solidFill>
                  <a:srgbClr val="0070C0"/>
                </a:solidFill>
                <a:effectLst/>
                <a:latin typeface="Nunito" pitchFamily="2" charset="0"/>
              </a:rPr>
              <a:t>consultas médicas virtuais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 durante a pandemia</a:t>
            </a:r>
          </a:p>
          <a:p>
            <a:endParaRPr lang="pt-PT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r>
              <a:rPr lang="pt-PT" b="1" i="0" dirty="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A migração dos negócios físicos para o online na pandemia (</a:t>
            </a:r>
            <a:r>
              <a:rPr lang="pt-PT" b="1" i="0" dirty="0" err="1">
                <a:solidFill>
                  <a:srgbClr val="0070C0"/>
                </a:solidFill>
                <a:effectLst/>
                <a:latin typeface="Montserrat" panose="00000500000000000000" pitchFamily="2" charset="0"/>
              </a:rPr>
              <a:t>ecommerce</a:t>
            </a:r>
            <a:r>
              <a:rPr lang="pt-PT" b="1" i="0" dirty="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) </a:t>
            </a:r>
          </a:p>
          <a:p>
            <a:pPr marL="0" indent="0">
              <a:buNone/>
            </a:pPr>
            <a:endParaRPr lang="pt-PT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r>
              <a:rPr lang="pt-PT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Tupuca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pt-PT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factura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 mais de 300 milhões de </a:t>
            </a:r>
            <a:r>
              <a:rPr lang="pt-PT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kz</a:t>
            </a:r>
            <a:r>
              <a:rPr lang="pt-PT" b="1" i="0" dirty="0">
                <a:solidFill>
                  <a:srgbClr val="000000"/>
                </a:solidFill>
                <a:effectLst/>
                <a:latin typeface="Nunito" pitchFamily="2" charset="0"/>
              </a:rPr>
              <a:t>/mês. </a:t>
            </a:r>
            <a:r>
              <a:rPr lang="pt-PT" b="1" i="0" dirty="0">
                <a:solidFill>
                  <a:srgbClr val="333333"/>
                </a:solidFill>
                <a:effectLst/>
                <a:latin typeface="Nunito" pitchFamily="2" charset="0"/>
              </a:rPr>
              <a:t>Pandemia impulsionou “substancialmente” o crescimento da </a:t>
            </a:r>
            <a:r>
              <a:rPr lang="pt-PT" b="1" i="0" dirty="0">
                <a:solidFill>
                  <a:srgbClr val="0070C0"/>
                </a:solidFill>
                <a:effectLst/>
                <a:latin typeface="Nunito" pitchFamily="2" charset="0"/>
              </a:rPr>
              <a:t>plataforma de entregas</a:t>
            </a:r>
            <a:r>
              <a:rPr lang="pt-PT" b="1" i="0" dirty="0">
                <a:solidFill>
                  <a:srgbClr val="333333"/>
                </a:solidFill>
                <a:effectLst/>
                <a:latin typeface="Nunito" pitchFamily="2" charset="0"/>
              </a:rPr>
              <a:t>.</a:t>
            </a:r>
            <a:endParaRPr lang="pt-PT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PT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AO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6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27E249-29F3-2967-04B4-863166A2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933" y="3827844"/>
            <a:ext cx="6766405" cy="116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kern="12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Eventos Sobre Transformação Digital</a:t>
            </a:r>
            <a:endParaRPr lang="en-US" sz="3800" kern="1200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2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8DF2DF88-99FD-425B-0071-0FFDF5A6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5" y="2304994"/>
            <a:ext cx="3146891" cy="211628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4400362-5714-0288-F8CB-7A412D0D5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80" y="158587"/>
            <a:ext cx="2488039" cy="2438278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12521BA5-7C59-D6CA-3304-12F5E2323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04" y="737225"/>
            <a:ext cx="2518129" cy="1718622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46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Arc 206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57E36F3B-5EA3-4859-A8E1-7DB2CD0BF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Arc 207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EEBD6C-657A-1077-5A6F-BF00C967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Transformação Digital na Pandemia</a:t>
            </a:r>
          </a:p>
        </p:txBody>
      </p:sp>
      <p:pic>
        <p:nvPicPr>
          <p:cNvPr id="2058" name="Picture 10" descr="Gravação Tele aulas">
            <a:extLst>
              <a:ext uri="{FF2B5EF4-FFF2-40B4-BE49-F238E27FC236}">
                <a16:creationId xmlns:a16="http://schemas.microsoft.com/office/drawing/2014/main" id="{4B617EBD-63CD-2608-CEA5-8A001AC9D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4" r="10487"/>
          <a:stretch/>
        </p:blipFill>
        <p:spPr bwMode="auto">
          <a:xfrm>
            <a:off x="6496428" y="136525"/>
            <a:ext cx="2563209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Oval 207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Bernardo, 14, acompanha a aula pela rádio">
            <a:extLst>
              <a:ext uri="{FF2B5EF4-FFF2-40B4-BE49-F238E27FC236}">
                <a16:creationId xmlns:a16="http://schemas.microsoft.com/office/drawing/2014/main" id="{E18A7F8D-5FBB-27DC-D890-3697289EB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4" r="11147"/>
          <a:stretch/>
        </p:blipFill>
        <p:spPr bwMode="auto">
          <a:xfrm>
            <a:off x="9343303" y="136525"/>
            <a:ext cx="2563209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icélia e Anaya são acompanhadas pela mãe no processo de aprendizagem ">
            <a:extLst>
              <a:ext uri="{FF2B5EF4-FFF2-40B4-BE49-F238E27FC236}">
                <a16:creationId xmlns:a16="http://schemas.microsoft.com/office/drawing/2014/main" id="{D6FADBCA-5DB4-6046-3B59-96B520968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2099"/>
          <a:stretch/>
        </p:blipFill>
        <p:spPr bwMode="auto">
          <a:xfrm>
            <a:off x="6496428" y="3502644"/>
            <a:ext cx="5431801" cy="3187173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4309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1104</Words>
  <Application>Microsoft Office PowerPoint</Application>
  <PresentationFormat>Ecrã Panorâmico</PresentationFormat>
  <Paragraphs>87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5" baseType="lpstr">
      <vt:lpstr>Arial</vt:lpstr>
      <vt:lpstr>Calibri</vt:lpstr>
      <vt:lpstr>Century Gothic</vt:lpstr>
      <vt:lpstr>inherit</vt:lpstr>
      <vt:lpstr>Montserrat</vt:lpstr>
      <vt:lpstr>Nunito</vt:lpstr>
      <vt:lpstr>Roboto</vt:lpstr>
      <vt:lpstr>ShapesVTI</vt:lpstr>
      <vt:lpstr>Transformação Digital</vt:lpstr>
      <vt:lpstr>Sobre mim</vt:lpstr>
      <vt:lpstr>Apresentação do PowerPoint</vt:lpstr>
      <vt:lpstr>Agenda</vt:lpstr>
      <vt:lpstr>O que é Transformação Digital ?</vt:lpstr>
      <vt:lpstr>Transformação Digital  Em tempos de COVID-19</vt:lpstr>
      <vt:lpstr>Algumas manchetes </vt:lpstr>
      <vt:lpstr>Eventos Sobre Transformação Digital</vt:lpstr>
      <vt:lpstr>Transformação Digital na Pandemia</vt:lpstr>
      <vt:lpstr>Tele Aulas (2020 … 2022)</vt:lpstr>
      <vt:lpstr>Vendas Online</vt:lpstr>
      <vt:lpstr>Transformação Digital Dias de Hoje!</vt:lpstr>
      <vt:lpstr>O que é Transformação Digital?</vt:lpstr>
      <vt:lpstr>Culturas das Organizações e transformação Digital</vt:lpstr>
      <vt:lpstr>5 pilares vão ter que estar presentes para chamar de transformação digital:</vt:lpstr>
      <vt:lpstr>Como automatizar os processos?</vt:lpstr>
      <vt:lpstr>Como automatizar os processos?</vt:lpstr>
      <vt:lpstr>Vantagens para as organizações</vt:lpstr>
      <vt:lpstr>Vantagens para as organizações</vt:lpstr>
      <vt:lpstr>Vantagens para as organizações</vt:lpstr>
      <vt:lpstr>Porque deveria me importer ?</vt:lpstr>
      <vt:lpstr>O QUANTO VC ESTA PREPARADO ?</vt:lpstr>
      <vt:lpstr>Transformação Digital  O que vira ?</vt:lpstr>
      <vt:lpstr>Não sabemos  nada!</vt:lpstr>
      <vt:lpstr>Repito! Não sabemos  nada!</vt:lpstr>
      <vt:lpstr>Referencias Bibliográficas</vt:lpstr>
      <vt:lpstr>Transformação Digital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Transformação Digital</dc:title>
  <dc:creator>Adilson Futa</dc:creator>
  <cp:lastModifiedBy>Adilson Futa</cp:lastModifiedBy>
  <cp:revision>16</cp:revision>
  <dcterms:created xsi:type="dcterms:W3CDTF">2022-11-04T08:18:56Z</dcterms:created>
  <dcterms:modified xsi:type="dcterms:W3CDTF">2022-11-04T11:29:35Z</dcterms:modified>
</cp:coreProperties>
</file>